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2E38B-7EC2-474F-9806-C8D1BAFF992A}" type="datetimeFigureOut">
              <a:rPr lang="es-CO" smtClean="0"/>
              <a:t>08/03/2013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AA884-EFC8-4DBD-9086-26C78A84EE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098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AA884-EFC8-4DBD-9086-26C78A84EE14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508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DE4A-E78D-4E2D-9369-30CD2F5FD1DB}" type="datetimeFigureOut">
              <a:rPr lang="es-CO" smtClean="0"/>
              <a:t>08/03/2013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5B2F-FCE3-4EE5-9A14-EE4507770C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765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DE4A-E78D-4E2D-9369-30CD2F5FD1DB}" type="datetimeFigureOut">
              <a:rPr lang="es-CO" smtClean="0"/>
              <a:t>08/03/2013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5B2F-FCE3-4EE5-9A14-EE4507770C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964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DE4A-E78D-4E2D-9369-30CD2F5FD1DB}" type="datetimeFigureOut">
              <a:rPr lang="es-CO" smtClean="0"/>
              <a:t>08/03/2013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5B2F-FCE3-4EE5-9A14-EE4507770C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567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DE4A-E78D-4E2D-9369-30CD2F5FD1DB}" type="datetimeFigureOut">
              <a:rPr lang="es-CO" smtClean="0"/>
              <a:t>08/03/2013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5B2F-FCE3-4EE5-9A14-EE4507770C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844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DE4A-E78D-4E2D-9369-30CD2F5FD1DB}" type="datetimeFigureOut">
              <a:rPr lang="es-CO" smtClean="0"/>
              <a:t>08/03/2013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5B2F-FCE3-4EE5-9A14-EE4507770C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021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DE4A-E78D-4E2D-9369-30CD2F5FD1DB}" type="datetimeFigureOut">
              <a:rPr lang="es-CO" smtClean="0"/>
              <a:t>08/03/2013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5B2F-FCE3-4EE5-9A14-EE4507770C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62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DE4A-E78D-4E2D-9369-30CD2F5FD1DB}" type="datetimeFigureOut">
              <a:rPr lang="es-CO" smtClean="0"/>
              <a:t>08/03/2013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5B2F-FCE3-4EE5-9A14-EE4507770C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150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DE4A-E78D-4E2D-9369-30CD2F5FD1DB}" type="datetimeFigureOut">
              <a:rPr lang="es-CO" smtClean="0"/>
              <a:t>08/03/2013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5B2F-FCE3-4EE5-9A14-EE4507770C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688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DE4A-E78D-4E2D-9369-30CD2F5FD1DB}" type="datetimeFigureOut">
              <a:rPr lang="es-CO" smtClean="0"/>
              <a:t>08/03/2013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5B2F-FCE3-4EE5-9A14-EE4507770C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811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DE4A-E78D-4E2D-9369-30CD2F5FD1DB}" type="datetimeFigureOut">
              <a:rPr lang="es-CO" smtClean="0"/>
              <a:t>08/03/2013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5B2F-FCE3-4EE5-9A14-EE4507770C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394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DE4A-E78D-4E2D-9369-30CD2F5FD1DB}" type="datetimeFigureOut">
              <a:rPr lang="es-CO" smtClean="0"/>
              <a:t>08/03/2013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5B2F-FCE3-4EE5-9A14-EE4507770C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198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DDE4A-E78D-4E2D-9369-30CD2F5FD1DB}" type="datetimeFigureOut">
              <a:rPr lang="es-CO" smtClean="0"/>
              <a:t>08/03/2013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15B2F-FCE3-4EE5-9A14-EE4507770C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295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025" y="2708920"/>
            <a:ext cx="5328592" cy="2699136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0078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0" y="5408056"/>
            <a:ext cx="9144000" cy="147732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¡Tenemos los mejores precios del mercado!</a:t>
            </a:r>
            <a:endParaRPr lang="es-CO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s-E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Carrera 250 No 325-200 - Ciudad de la Esperanza</a:t>
            </a:r>
            <a:endParaRPr lang="es-CO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s-E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Teléfonos: +57 (9) 325 3235 325 Telefax: +57 (9) 325 3235 324</a:t>
            </a:r>
            <a:endParaRPr lang="es-CO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s-E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Email: serviciocliente@papeleríadonnicolas.com</a:t>
            </a:r>
            <a:endParaRPr lang="es-CO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s-E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www.papeleriadonnicolas.com</a:t>
            </a:r>
            <a:endParaRPr lang="es-CO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9 Proceso alternativo"/>
          <p:cNvSpPr/>
          <p:nvPr/>
        </p:nvSpPr>
        <p:spPr>
          <a:xfrm>
            <a:off x="251520" y="2132856"/>
            <a:ext cx="2088232" cy="5760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i="1" dirty="0"/>
              <a:t>¿</a:t>
            </a:r>
            <a:r>
              <a:rPr lang="es-CO" i="1" dirty="0" smtClean="0"/>
              <a:t>QUIÉNES SOMOS ?</a:t>
            </a:r>
            <a:endParaRPr lang="es-CO" i="1" dirty="0"/>
          </a:p>
        </p:txBody>
      </p:sp>
      <p:sp>
        <p:nvSpPr>
          <p:cNvPr id="11" name="10 Proceso alternativo"/>
          <p:cNvSpPr/>
          <p:nvPr/>
        </p:nvSpPr>
        <p:spPr>
          <a:xfrm>
            <a:off x="6876256" y="2156693"/>
            <a:ext cx="2090783" cy="5760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i="1" dirty="0" smtClean="0"/>
              <a:t>CONCTÁCTENOS</a:t>
            </a:r>
            <a:endParaRPr lang="es-CO" i="1" dirty="0"/>
          </a:p>
        </p:txBody>
      </p:sp>
      <p:sp>
        <p:nvSpPr>
          <p:cNvPr id="12" name="11 Proceso alternativo"/>
          <p:cNvSpPr/>
          <p:nvPr/>
        </p:nvSpPr>
        <p:spPr>
          <a:xfrm>
            <a:off x="4644008" y="2132856"/>
            <a:ext cx="2089129" cy="5760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i="1" dirty="0" smtClean="0"/>
              <a:t>SERVICIOS</a:t>
            </a:r>
            <a:endParaRPr lang="es-CO" i="1" dirty="0"/>
          </a:p>
        </p:txBody>
      </p:sp>
      <p:sp>
        <p:nvSpPr>
          <p:cNvPr id="13" name="12 Proceso alternativo"/>
          <p:cNvSpPr/>
          <p:nvPr/>
        </p:nvSpPr>
        <p:spPr>
          <a:xfrm>
            <a:off x="2462881" y="2145372"/>
            <a:ext cx="2086518" cy="5760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i="1" dirty="0" smtClean="0"/>
              <a:t>PRODUCTOS </a:t>
            </a:r>
            <a:endParaRPr lang="es-CO" i="1" dirty="0"/>
          </a:p>
        </p:txBody>
      </p:sp>
    </p:spTree>
    <p:extLst>
      <p:ext uri="{BB962C8B-B14F-4D97-AF65-F5344CB8AC3E}">
        <p14:creationId xmlns:p14="http://schemas.microsoft.com/office/powerpoint/2010/main" val="130163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856" y="1642829"/>
            <a:ext cx="8229600" cy="1282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dirty="0"/>
              <a:t>La Papelería y Cacharrería Don Nicolás es una compañía moderna, con excelentes y variados productos para dotar oficinas y locales; que sigue creciendo para proporcionar servicios de la más alta calidad. </a:t>
            </a:r>
            <a:endParaRPr lang="es-CO" sz="2200" dirty="0"/>
          </a:p>
          <a:p>
            <a:pPr marL="0" indent="0">
              <a:buNone/>
            </a:pPr>
            <a:endParaRPr lang="es-CO" sz="2200" dirty="0"/>
          </a:p>
        </p:txBody>
      </p:sp>
      <p:sp>
        <p:nvSpPr>
          <p:cNvPr id="7" name="6 Proceso alternativo"/>
          <p:cNvSpPr/>
          <p:nvPr/>
        </p:nvSpPr>
        <p:spPr>
          <a:xfrm>
            <a:off x="1907704" y="584742"/>
            <a:ext cx="4896544" cy="5760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i="1" dirty="0"/>
              <a:t>¿</a:t>
            </a:r>
            <a:r>
              <a:rPr lang="es-CO" sz="4400" i="1" dirty="0" smtClean="0"/>
              <a:t>QUIÉNES SOMOS?</a:t>
            </a:r>
            <a:endParaRPr lang="es-CO" sz="4400" i="1" dirty="0"/>
          </a:p>
        </p:txBody>
      </p:sp>
      <p:pic>
        <p:nvPicPr>
          <p:cNvPr id="8" name="5 Imagen" descr="Marca de Agu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67736" y="44624"/>
            <a:ext cx="2376264" cy="1673706"/>
          </a:xfrm>
          <a:prstGeom prst="rect">
            <a:avLst/>
          </a:prstGeom>
        </p:spPr>
      </p:pic>
      <p:grpSp>
        <p:nvGrpSpPr>
          <p:cNvPr id="37" name="36 Grupo"/>
          <p:cNvGrpSpPr/>
          <p:nvPr/>
        </p:nvGrpSpPr>
        <p:grpSpPr>
          <a:xfrm>
            <a:off x="683568" y="2988241"/>
            <a:ext cx="2350693" cy="3753127"/>
            <a:chOff x="395536" y="2988241"/>
            <a:chExt cx="2350693" cy="3753127"/>
          </a:xfrm>
        </p:grpSpPr>
        <p:grpSp>
          <p:nvGrpSpPr>
            <p:cNvPr id="21" name="20 Grupo"/>
            <p:cNvGrpSpPr/>
            <p:nvPr/>
          </p:nvGrpSpPr>
          <p:grpSpPr>
            <a:xfrm>
              <a:off x="545798" y="2988241"/>
              <a:ext cx="2196627" cy="584775"/>
              <a:chOff x="457200" y="3276273"/>
              <a:chExt cx="2196627" cy="584775"/>
            </a:xfrm>
          </p:grpSpPr>
          <p:cxnSp>
            <p:nvCxnSpPr>
              <p:cNvPr id="17" name="16 Conector recto"/>
              <p:cNvCxnSpPr/>
              <p:nvPr/>
            </p:nvCxnSpPr>
            <p:spPr>
              <a:xfrm flipV="1">
                <a:off x="483243" y="3717032"/>
                <a:ext cx="2170584" cy="213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19 CuadroTexto"/>
              <p:cNvSpPr txBox="1"/>
              <p:nvPr/>
            </p:nvSpPr>
            <p:spPr>
              <a:xfrm>
                <a:off x="457200" y="3276273"/>
                <a:ext cx="21705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3200" b="1" dirty="0" smtClean="0">
                    <a:solidFill>
                      <a:srgbClr val="4D4D4D"/>
                    </a:solidFill>
                  </a:rPr>
                  <a:t>OBJETIVOS</a:t>
                </a:r>
                <a:endParaRPr lang="es-CO" sz="3200" b="1" dirty="0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32" name="31 CuadroTexto"/>
            <p:cNvSpPr txBox="1"/>
            <p:nvPr/>
          </p:nvSpPr>
          <p:spPr>
            <a:xfrm>
              <a:off x="395536" y="3571269"/>
              <a:ext cx="2350693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CO" sz="1400" dirty="0" smtClean="0">
                  <a:latin typeface="Arial" pitchFamily="34" charset="0"/>
                  <a:ea typeface="Adobe Myungjo Std M" pitchFamily="18" charset="-128"/>
                  <a:cs typeface="Arial" pitchFamily="34" charset="0"/>
                </a:rPr>
                <a:t>Comercializar </a:t>
              </a:r>
              <a:r>
                <a:rPr lang="es-CO" sz="1400" dirty="0">
                  <a:latin typeface="Arial" pitchFamily="34" charset="0"/>
                  <a:ea typeface="Adobe Myungjo Std M" pitchFamily="18" charset="-128"/>
                  <a:cs typeface="Arial" pitchFamily="34" charset="0"/>
                </a:rPr>
                <a:t>productos y servicios de óptima calidad que sean reconocidos y recomendados por el gremio. </a:t>
              </a:r>
            </a:p>
            <a:p>
              <a:pPr algn="ctr"/>
              <a:r>
                <a:rPr lang="es-ES" sz="1400" dirty="0">
                  <a:latin typeface="Arial" pitchFamily="34" charset="0"/>
                  <a:ea typeface="Adobe Myungjo Std M" pitchFamily="18" charset="-128"/>
                  <a:cs typeface="Arial" pitchFamily="34" charset="0"/>
                </a:rPr>
                <a:t> </a:t>
              </a:r>
              <a:endParaRPr lang="es-CO" sz="1400" dirty="0">
                <a:latin typeface="Arial" pitchFamily="34" charset="0"/>
                <a:ea typeface="Adobe Myungjo Std M" pitchFamily="18" charset="-128"/>
                <a:cs typeface="Arial" pitchFamily="34" charset="0"/>
              </a:endParaRPr>
            </a:p>
            <a:p>
              <a:pPr lvl="0" algn="ctr"/>
              <a:r>
                <a:rPr lang="es-CO" sz="1400" dirty="0" smtClean="0">
                  <a:latin typeface="Arial" pitchFamily="34" charset="0"/>
                  <a:ea typeface="Adobe Myungjo Std M" pitchFamily="18" charset="-128"/>
                  <a:cs typeface="Arial" pitchFamily="34" charset="0"/>
                </a:rPr>
                <a:t>Innovar </a:t>
              </a:r>
              <a:r>
                <a:rPr lang="es-CO" sz="1400" dirty="0">
                  <a:latin typeface="Arial" pitchFamily="34" charset="0"/>
                  <a:ea typeface="Adobe Myungjo Std M" pitchFamily="18" charset="-128"/>
                  <a:cs typeface="Arial" pitchFamily="34" charset="0"/>
                </a:rPr>
                <a:t>en el Mercado Regional con asesorías sobre los productos y entrega inmediata, ajustada a los requerimientos del cliente.</a:t>
              </a:r>
            </a:p>
            <a:p>
              <a:pPr algn="ctr"/>
              <a:r>
                <a:rPr lang="es-CO" sz="1400" dirty="0"/>
                <a:t> </a:t>
              </a:r>
            </a:p>
            <a:p>
              <a:endParaRPr lang="es-CO" dirty="0"/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3452161" y="2988241"/>
            <a:ext cx="2199959" cy="3108543"/>
            <a:chOff x="3228287" y="2988241"/>
            <a:chExt cx="2199959" cy="3108543"/>
          </a:xfrm>
        </p:grpSpPr>
        <p:grpSp>
          <p:nvGrpSpPr>
            <p:cNvPr id="22" name="21 Grupo"/>
            <p:cNvGrpSpPr/>
            <p:nvPr/>
          </p:nvGrpSpPr>
          <p:grpSpPr>
            <a:xfrm>
              <a:off x="3228287" y="2988241"/>
              <a:ext cx="2196627" cy="584775"/>
              <a:chOff x="457200" y="3276273"/>
              <a:chExt cx="2196627" cy="584775"/>
            </a:xfrm>
          </p:grpSpPr>
          <p:cxnSp>
            <p:nvCxnSpPr>
              <p:cNvPr id="23" name="22 Conector recto"/>
              <p:cNvCxnSpPr/>
              <p:nvPr/>
            </p:nvCxnSpPr>
            <p:spPr>
              <a:xfrm flipV="1">
                <a:off x="483243" y="3717032"/>
                <a:ext cx="2170584" cy="213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23 CuadroTexto"/>
              <p:cNvSpPr txBox="1"/>
              <p:nvPr/>
            </p:nvSpPr>
            <p:spPr>
              <a:xfrm>
                <a:off x="457200" y="3276273"/>
                <a:ext cx="21705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3200" b="1" dirty="0" smtClean="0">
                    <a:solidFill>
                      <a:srgbClr val="4D4D4D"/>
                    </a:solidFill>
                  </a:rPr>
                  <a:t>MISIÓN</a:t>
                </a:r>
                <a:endParaRPr lang="es-CO" sz="3200" b="1" dirty="0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33" name="32 CuadroTexto"/>
            <p:cNvSpPr txBox="1"/>
            <p:nvPr/>
          </p:nvSpPr>
          <p:spPr>
            <a:xfrm>
              <a:off x="3283705" y="3573016"/>
              <a:ext cx="2144541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latin typeface="Arial" pitchFamily="34" charset="0"/>
                  <a:cs typeface="Arial" pitchFamily="34" charset="0"/>
                </a:rPr>
                <a:t>Una empresa comprometida con la satisfacción de nuestros clientes y el desarrollo personal y profesional de nuestra gente para brindar la mejor experiencia de compra y consolidación de nuestros productos.</a:t>
              </a:r>
              <a:endParaRPr lang="es-CO" sz="1400" dirty="0">
                <a:latin typeface="Arial" pitchFamily="34" charset="0"/>
                <a:cs typeface="Arial" pitchFamily="34" charset="0"/>
              </a:endParaRPr>
            </a:p>
            <a:p>
              <a:endParaRPr lang="es-CO" dirty="0"/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6156176" y="2996952"/>
            <a:ext cx="2232248" cy="3539430"/>
            <a:chOff x="5940152" y="2988241"/>
            <a:chExt cx="2232248" cy="3539430"/>
          </a:xfrm>
        </p:grpSpPr>
        <p:grpSp>
          <p:nvGrpSpPr>
            <p:cNvPr id="25" name="24 Grupo"/>
            <p:cNvGrpSpPr/>
            <p:nvPr/>
          </p:nvGrpSpPr>
          <p:grpSpPr>
            <a:xfrm>
              <a:off x="5975773" y="2988241"/>
              <a:ext cx="2196627" cy="584775"/>
              <a:chOff x="457200" y="3276273"/>
              <a:chExt cx="2196627" cy="584775"/>
            </a:xfrm>
          </p:grpSpPr>
          <p:cxnSp>
            <p:nvCxnSpPr>
              <p:cNvPr id="26" name="25 Conector recto"/>
              <p:cNvCxnSpPr/>
              <p:nvPr/>
            </p:nvCxnSpPr>
            <p:spPr>
              <a:xfrm flipV="1">
                <a:off x="483243" y="3717032"/>
                <a:ext cx="2170584" cy="213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26 CuadroTexto"/>
              <p:cNvSpPr txBox="1"/>
              <p:nvPr/>
            </p:nvSpPr>
            <p:spPr>
              <a:xfrm>
                <a:off x="457200" y="3276273"/>
                <a:ext cx="217058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3200" b="1" dirty="0" smtClean="0">
                    <a:solidFill>
                      <a:srgbClr val="4D4D4D"/>
                    </a:solidFill>
                  </a:rPr>
                  <a:t>VISIÓN</a:t>
                </a:r>
                <a:endParaRPr lang="es-CO" sz="3200" b="1" dirty="0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34" name="33 CuadroTexto"/>
            <p:cNvSpPr txBox="1"/>
            <p:nvPr/>
          </p:nvSpPr>
          <p:spPr>
            <a:xfrm>
              <a:off x="5940152" y="3573016"/>
              <a:ext cx="2196627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latin typeface="Arial" pitchFamily="34" charset="0"/>
                  <a:cs typeface="Arial" pitchFamily="34" charset="0"/>
                </a:rPr>
                <a:t>Consolidarnos como una empresa </a:t>
              </a:r>
              <a:r>
                <a:rPr lang="es-ES" sz="1400" dirty="0" smtClean="0">
                  <a:latin typeface="Arial" pitchFamily="34" charset="0"/>
                  <a:cs typeface="Arial" pitchFamily="34" charset="0"/>
                </a:rPr>
                <a:t>líder </a:t>
              </a:r>
              <a:r>
                <a:rPr lang="es-ES" sz="1400" dirty="0">
                  <a:latin typeface="Arial" pitchFamily="34" charset="0"/>
                  <a:cs typeface="Arial" pitchFamily="34" charset="0"/>
                </a:rPr>
                <a:t>en la comercialización </a:t>
              </a:r>
              <a:r>
                <a:rPr lang="es-ES" sz="1400" dirty="0" smtClean="0">
                  <a:latin typeface="Arial" pitchFamily="34" charset="0"/>
                  <a:cs typeface="Arial" pitchFamily="34" charset="0"/>
                </a:rPr>
                <a:t>de </a:t>
              </a:r>
              <a:r>
                <a:rPr lang="es-ES" sz="1400" dirty="0">
                  <a:latin typeface="Arial" pitchFamily="34" charset="0"/>
                  <a:cs typeface="Arial" pitchFamily="34" charset="0"/>
                </a:rPr>
                <a:t>productos de papelería y cacharrería, ofreciendo a nuestros clientes la mejor opción y calidad en nuestros procesos, proyectándonos a mediano plazo a nivel regional, y a largo plazo a nivel nacional.</a:t>
              </a:r>
              <a:endParaRPr lang="es-CO" sz="1400" dirty="0">
                <a:latin typeface="Arial" pitchFamily="34" charset="0"/>
                <a:cs typeface="Arial" pitchFamily="34" charset="0"/>
              </a:endParaRPr>
            </a:p>
            <a:p>
              <a:endParaRPr lang="es-CO" dirty="0"/>
            </a:p>
          </p:txBody>
        </p:sp>
      </p:grpSp>
      <p:sp>
        <p:nvSpPr>
          <p:cNvPr id="38" name="37 Flecha izquierda">
            <a:hlinkClick r:id="rId4" action="ppaction://hlinksldjump"/>
          </p:cNvPr>
          <p:cNvSpPr/>
          <p:nvPr/>
        </p:nvSpPr>
        <p:spPr>
          <a:xfrm>
            <a:off x="112083" y="6096784"/>
            <a:ext cx="1119840" cy="7240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INICIO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1788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Flecha izquierda">
            <a:hlinkClick r:id="rId2" action="ppaction://hlinksldjump"/>
          </p:cNvPr>
          <p:cNvSpPr/>
          <p:nvPr/>
        </p:nvSpPr>
        <p:spPr>
          <a:xfrm>
            <a:off x="112083" y="6093296"/>
            <a:ext cx="1119840" cy="7240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INICIO</a:t>
            </a:r>
            <a:endParaRPr lang="es-CO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283845"/>
            <a:ext cx="2795905" cy="809451"/>
          </a:xfrm>
        </p:spPr>
      </p:pic>
      <p:sp>
        <p:nvSpPr>
          <p:cNvPr id="5" name="4 Proceso alternativo"/>
          <p:cNvSpPr/>
          <p:nvPr/>
        </p:nvSpPr>
        <p:spPr>
          <a:xfrm>
            <a:off x="1691680" y="548680"/>
            <a:ext cx="4176464" cy="5760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i="1" dirty="0" smtClean="0"/>
              <a:t>PRODUCTOS</a:t>
            </a:r>
            <a:r>
              <a:rPr lang="es-CO" i="1" dirty="0" smtClean="0"/>
              <a:t> </a:t>
            </a:r>
            <a:endParaRPr lang="es-CO" i="1" dirty="0"/>
          </a:p>
        </p:txBody>
      </p:sp>
      <p:pic>
        <p:nvPicPr>
          <p:cNvPr id="7" name="1 Imagen" descr="ImagenOficina1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60232" y="0"/>
            <a:ext cx="2286635" cy="171894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0" y="2571415"/>
            <a:ext cx="2822318" cy="93454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56603"/>
            <a:ext cx="2886423" cy="800589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7" y="3505957"/>
            <a:ext cx="2886423" cy="762779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1008"/>
            <a:ext cx="2788649" cy="1015733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3563888" y="2426742"/>
            <a:ext cx="4608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pitchFamily="34" charset="0"/>
                <a:cs typeface="Arial" pitchFamily="34" charset="0"/>
              </a:rPr>
              <a:t>Con cuatro años de experiencia en el sector institucional, ofrecemos una amplia gama de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productos, un </a:t>
            </a:r>
            <a:r>
              <a:rPr lang="es-ES" dirty="0">
                <a:latin typeface="Arial" pitchFamily="34" charset="0"/>
                <a:cs typeface="Arial" pitchFamily="34" charset="0"/>
              </a:rPr>
              <a:t>amplio catalogo de libros escolares y especializados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artículos </a:t>
            </a:r>
            <a:r>
              <a:rPr lang="es-ES" dirty="0">
                <a:latin typeface="Arial" pitchFamily="34" charset="0"/>
                <a:cs typeface="Arial" pitchFamily="34" charset="0"/>
              </a:rPr>
              <a:t>para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oficina. También puedes encontrar  </a:t>
            </a:r>
            <a:r>
              <a:rPr lang="es-ES" dirty="0">
                <a:latin typeface="Arial" pitchFamily="34" charset="0"/>
                <a:cs typeface="Arial" pitchFamily="34" charset="0"/>
              </a:rPr>
              <a:t>Todos los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útiles </a:t>
            </a:r>
            <a:r>
              <a:rPr lang="es-ES" dirty="0">
                <a:latin typeface="Arial" pitchFamily="34" charset="0"/>
                <a:cs typeface="Arial" pitchFamily="34" charset="0"/>
              </a:rPr>
              <a:t>escolares que sus hijos necesitan y las instituciones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requieren, productos para el aseo y  </a:t>
            </a:r>
            <a:r>
              <a:rPr lang="es-ES" dirty="0">
                <a:latin typeface="Arial" pitchFamily="34" charset="0"/>
                <a:cs typeface="Arial" pitchFamily="34" charset="0"/>
              </a:rPr>
              <a:t>servicio de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cafetería.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Flecha derecha">
            <a:hlinkClick r:id="rId9" action="ppaction://hlinksldjump"/>
          </p:cNvPr>
          <p:cNvSpPr/>
          <p:nvPr/>
        </p:nvSpPr>
        <p:spPr>
          <a:xfrm>
            <a:off x="6878029" y="5733256"/>
            <a:ext cx="1851039" cy="908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PRODUCTOS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195739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1" y="49123"/>
            <a:ext cx="3312368" cy="1127807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5237"/>
            <a:ext cx="3456384" cy="116653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78317"/>
            <a:ext cx="3744416" cy="91003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085" y="4693099"/>
            <a:ext cx="2946051" cy="82186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89087"/>
            <a:ext cx="3672408" cy="925546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971600" y="1052736"/>
            <a:ext cx="2448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Manualidades</a:t>
            </a:r>
            <a:endParaRPr lang="es-CO" sz="1400" dirty="0">
              <a:latin typeface="Arial" pitchFamily="34" charset="0"/>
              <a:cs typeface="Arial" pitchFamily="34" charset="0"/>
            </a:endParaRP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Maletines</a:t>
            </a:r>
            <a:endParaRPr lang="es-CO" sz="1400" dirty="0">
              <a:latin typeface="Arial" pitchFamily="34" charset="0"/>
              <a:cs typeface="Arial" pitchFamily="34" charset="0"/>
            </a:endParaRPr>
          </a:p>
          <a:p>
            <a:r>
              <a:rPr lang="es-ES" sz="1400" dirty="0">
                <a:latin typeface="Arial" pitchFamily="34" charset="0"/>
                <a:cs typeface="Arial" pitchFamily="34" charset="0"/>
              </a:rPr>
              <a:t>Cuadernos</a:t>
            </a:r>
            <a:endParaRPr lang="es-CO" sz="1400" dirty="0">
              <a:latin typeface="Arial" pitchFamily="34" charset="0"/>
              <a:cs typeface="Arial" pitchFamily="34" charset="0"/>
            </a:endParaRPr>
          </a:p>
          <a:p>
            <a:r>
              <a:rPr lang="es-ES" sz="1400" dirty="0">
                <a:latin typeface="Arial" pitchFamily="34" charset="0"/>
                <a:cs typeface="Arial" pitchFamily="34" charset="0"/>
              </a:rPr>
              <a:t>Agendas</a:t>
            </a:r>
            <a:endParaRPr lang="es-CO" sz="1400" dirty="0">
              <a:latin typeface="Arial" pitchFamily="34" charset="0"/>
              <a:cs typeface="Arial" pitchFamily="34" charset="0"/>
            </a:endParaRP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Elementos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de laboratorio</a:t>
            </a:r>
            <a:endParaRPr lang="es-CO" sz="1400" dirty="0">
              <a:latin typeface="Arial" pitchFamily="34" charset="0"/>
              <a:cs typeface="Arial" pitchFamily="34" charset="0"/>
            </a:endParaRPr>
          </a:p>
          <a:p>
            <a:endParaRPr lang="es-CO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308999" y="1151453"/>
            <a:ext cx="2367457" cy="227754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Enciclopedias </a:t>
            </a:r>
            <a:endParaRPr lang="es-CO" sz="1400" dirty="0">
              <a:latin typeface="Arial" pitchFamily="34" charset="0"/>
              <a:cs typeface="Arial" pitchFamily="34" charset="0"/>
            </a:endParaRP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Libros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Escolares</a:t>
            </a:r>
            <a:endParaRPr lang="es-CO" sz="1400" dirty="0">
              <a:latin typeface="Arial" pitchFamily="34" charset="0"/>
              <a:cs typeface="Arial" pitchFamily="34" charset="0"/>
            </a:endParaRPr>
          </a:p>
          <a:p>
            <a:r>
              <a:rPr lang="es-ES" sz="1400" dirty="0">
                <a:latin typeface="Arial" pitchFamily="34" charset="0"/>
                <a:cs typeface="Arial" pitchFamily="34" charset="0"/>
              </a:rPr>
              <a:t>Literatura en General</a:t>
            </a:r>
            <a:endParaRPr lang="es-CO" sz="1400" dirty="0">
              <a:latin typeface="Arial" pitchFamily="34" charset="0"/>
              <a:cs typeface="Arial" pitchFamily="34" charset="0"/>
            </a:endParaRPr>
          </a:p>
          <a:p>
            <a:r>
              <a:rPr lang="es-ES" sz="1400" dirty="0">
                <a:latin typeface="Arial" pitchFamily="34" charset="0"/>
                <a:cs typeface="Arial" pitchFamily="34" charset="0"/>
              </a:rPr>
              <a:t>Libros Universitarios</a:t>
            </a:r>
            <a:endParaRPr lang="es-CO" sz="1400" dirty="0">
              <a:latin typeface="Arial" pitchFamily="34" charset="0"/>
              <a:cs typeface="Arial" pitchFamily="34" charset="0"/>
            </a:endParaRPr>
          </a:p>
          <a:p>
            <a:r>
              <a:rPr lang="es-ES" sz="1400" dirty="0">
                <a:latin typeface="Arial" pitchFamily="34" charset="0"/>
                <a:cs typeface="Arial" pitchFamily="34" charset="0"/>
              </a:rPr>
              <a:t>Libros Especializados</a:t>
            </a:r>
            <a:endParaRPr lang="es-CO" sz="1400" dirty="0">
              <a:latin typeface="Arial" pitchFamily="34" charset="0"/>
              <a:cs typeface="Arial" pitchFamily="34" charset="0"/>
            </a:endParaRPr>
          </a:p>
          <a:p>
            <a:r>
              <a:rPr lang="es-ES" dirty="0"/>
              <a:t> </a:t>
            </a:r>
            <a:endParaRPr lang="es-CO" dirty="0"/>
          </a:p>
          <a:p>
            <a:r>
              <a:rPr lang="es-ES" dirty="0"/>
              <a:t> </a:t>
            </a:r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094193" y="3501008"/>
            <a:ext cx="184304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Resmas</a:t>
            </a:r>
            <a:endParaRPr lang="es-CO" sz="1400" dirty="0">
              <a:latin typeface="Arial" pitchFamily="34" charset="0"/>
              <a:cs typeface="Arial" pitchFamily="34" charset="0"/>
            </a:endParaRP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Blocks</a:t>
            </a:r>
            <a:endParaRPr lang="es-CO" sz="1400" dirty="0">
              <a:latin typeface="Arial" pitchFamily="34" charset="0"/>
              <a:cs typeface="Arial" pitchFamily="34" charset="0"/>
            </a:endParaRPr>
          </a:p>
          <a:p>
            <a:r>
              <a:rPr lang="es-ES" sz="1400" dirty="0">
                <a:latin typeface="Arial" pitchFamily="34" charset="0"/>
                <a:cs typeface="Arial" pitchFamily="34" charset="0"/>
              </a:rPr>
              <a:t>Sobres papel </a:t>
            </a:r>
            <a:endParaRPr lang="es-CO" sz="1400" dirty="0">
              <a:latin typeface="Arial" pitchFamily="34" charset="0"/>
              <a:cs typeface="Arial" pitchFamily="34" charset="0"/>
            </a:endParaRP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Papel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por pliegos</a:t>
            </a:r>
            <a:endParaRPr lang="es-CO" sz="1400" dirty="0">
              <a:latin typeface="Arial" pitchFamily="34" charset="0"/>
              <a:cs typeface="Arial" pitchFamily="34" charset="0"/>
            </a:endParaRP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Papel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reciclado</a:t>
            </a:r>
            <a:endParaRPr lang="es-CO" sz="1400" dirty="0">
              <a:latin typeface="Arial" pitchFamily="34" charset="0"/>
              <a:cs typeface="Arial" pitchFamily="34" charset="0"/>
            </a:endParaRPr>
          </a:p>
          <a:p>
            <a:r>
              <a:rPr lang="es-ES" sz="1400" dirty="0">
                <a:latin typeface="Arial" pitchFamily="34" charset="0"/>
                <a:cs typeface="Arial" pitchFamily="34" charset="0"/>
              </a:rPr>
              <a:t>Acetatos</a:t>
            </a:r>
            <a:endParaRPr lang="es-CO" sz="1400" dirty="0">
              <a:latin typeface="Arial" pitchFamily="34" charset="0"/>
              <a:cs typeface="Arial" pitchFamily="34" charset="0"/>
            </a:endParaRPr>
          </a:p>
          <a:p>
            <a:r>
              <a:rPr lang="es-ES" sz="1400" dirty="0">
                <a:latin typeface="Arial" pitchFamily="34" charset="0"/>
                <a:cs typeface="Arial" pitchFamily="34" charset="0"/>
              </a:rPr>
              <a:t>Tela Banner</a:t>
            </a:r>
            <a:endParaRPr lang="es-CO" sz="1400" dirty="0">
              <a:latin typeface="Arial" pitchFamily="34" charset="0"/>
              <a:cs typeface="Arial" pitchFamily="34" charset="0"/>
            </a:endParaRPr>
          </a:p>
          <a:p>
            <a:r>
              <a:rPr lang="es-ES" sz="1400" dirty="0">
                <a:latin typeface="Arial" pitchFamily="34" charset="0"/>
                <a:cs typeface="Arial" pitchFamily="34" charset="0"/>
              </a:rPr>
              <a:t>Papel adhesivo</a:t>
            </a:r>
            <a:endParaRPr lang="es-CO" sz="1400" dirty="0">
              <a:latin typeface="Arial" pitchFamily="34" charset="0"/>
              <a:cs typeface="Arial" pitchFamily="34" charset="0"/>
            </a:endParaRPr>
          </a:p>
          <a:p>
            <a:endParaRPr lang="es-CO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277751" y="3609314"/>
            <a:ext cx="306078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Escritura y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Corrección</a:t>
            </a:r>
            <a:endParaRPr lang="es-CO" sz="1400" dirty="0">
              <a:latin typeface="Arial" pitchFamily="34" charset="0"/>
              <a:cs typeface="Arial" pitchFamily="34" charset="0"/>
            </a:endParaRPr>
          </a:p>
          <a:p>
            <a:r>
              <a:rPr lang="es-ES" sz="1400" dirty="0">
                <a:latin typeface="Arial" pitchFamily="34" charset="0"/>
                <a:cs typeface="Arial" pitchFamily="34" charset="0"/>
              </a:rPr>
              <a:t>Etiquetas</a:t>
            </a:r>
            <a:endParaRPr lang="es-CO" sz="1400" dirty="0">
              <a:latin typeface="Arial" pitchFamily="34" charset="0"/>
              <a:cs typeface="Arial" pitchFamily="34" charset="0"/>
            </a:endParaRP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Bolsas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, sobres y embalaje</a:t>
            </a:r>
            <a:endParaRPr lang="es-CO" sz="1400" dirty="0">
              <a:latin typeface="Arial" pitchFamily="34" charset="0"/>
              <a:cs typeface="Arial" pitchFamily="34" charset="0"/>
            </a:endParaRPr>
          </a:p>
          <a:p>
            <a:r>
              <a:rPr lang="es-ES" sz="1400" dirty="0">
                <a:latin typeface="Arial" pitchFamily="34" charset="0"/>
                <a:cs typeface="Arial" pitchFamily="34" charset="0"/>
              </a:rPr>
              <a:t>Regalos Institucionales</a:t>
            </a:r>
            <a:endParaRPr lang="es-CO" sz="1400" dirty="0">
              <a:latin typeface="Arial" pitchFamily="34" charset="0"/>
              <a:cs typeface="Arial" pitchFamily="34" charset="0"/>
            </a:endParaRPr>
          </a:p>
          <a:p>
            <a:r>
              <a:rPr lang="es-ES" sz="1400" dirty="0">
                <a:latin typeface="Arial" pitchFamily="34" charset="0"/>
                <a:cs typeface="Arial" pitchFamily="34" charset="0"/>
              </a:rPr>
              <a:t>Insumos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Computación</a:t>
            </a:r>
            <a:endParaRPr lang="es-CO" sz="1400" dirty="0">
              <a:latin typeface="Arial" pitchFamily="34" charset="0"/>
              <a:cs typeface="Arial" pitchFamily="34" charset="0"/>
            </a:endParaRP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Básicos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de Oficina</a:t>
            </a:r>
            <a:endParaRPr lang="es-CO" sz="1400" dirty="0">
              <a:latin typeface="Arial" pitchFamily="34" charset="0"/>
              <a:cs typeface="Arial" pitchFamily="34" charset="0"/>
            </a:endParaRPr>
          </a:p>
          <a:p>
            <a:r>
              <a:rPr lang="es-ES" sz="1400" dirty="0">
                <a:latin typeface="Arial" pitchFamily="34" charset="0"/>
                <a:cs typeface="Arial" pitchFamily="34" charset="0"/>
              </a:rPr>
              <a:t>Archivo y carpetas</a:t>
            </a:r>
            <a:endParaRPr lang="es-CO" sz="1400" dirty="0">
              <a:latin typeface="Arial" pitchFamily="34" charset="0"/>
              <a:cs typeface="Arial" pitchFamily="34" charset="0"/>
            </a:endParaRP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Maquinas 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de Oficina</a:t>
            </a:r>
            <a:endParaRPr lang="es-CO" sz="1400" dirty="0">
              <a:latin typeface="Arial" pitchFamily="34" charset="0"/>
              <a:cs typeface="Arial" pitchFamily="34" charset="0"/>
            </a:endParaRPr>
          </a:p>
          <a:p>
            <a:r>
              <a:rPr lang="es-ES" sz="1400" dirty="0">
                <a:latin typeface="Arial" pitchFamily="34" charset="0"/>
                <a:cs typeface="Arial" pitchFamily="34" charset="0"/>
              </a:rPr>
              <a:t>Elementos para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presentación</a:t>
            </a:r>
            <a:endParaRPr lang="es-CO" sz="1400" dirty="0">
              <a:latin typeface="Arial" pitchFamily="34" charset="0"/>
              <a:cs typeface="Arial" pitchFamily="34" charset="0"/>
            </a:endParaRPr>
          </a:p>
          <a:p>
            <a:r>
              <a:rPr lang="es-ES" sz="1400" dirty="0">
                <a:latin typeface="Arial" pitchFamily="34" charset="0"/>
                <a:cs typeface="Arial" pitchFamily="34" charset="0"/>
              </a:rPr>
              <a:t>Dibujo y Manualidades</a:t>
            </a:r>
            <a:endParaRPr lang="es-CO" sz="1400" dirty="0">
              <a:latin typeface="Arial" pitchFamily="34" charset="0"/>
              <a:cs typeface="Arial" pitchFamily="34" charset="0"/>
            </a:endParaRPr>
          </a:p>
          <a:p>
            <a:endParaRPr lang="es-CO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937238" y="5517529"/>
            <a:ext cx="32403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400" dirty="0">
                <a:latin typeface="Arial" pitchFamily="34" charset="0"/>
                <a:cs typeface="Arial" pitchFamily="34" charset="0"/>
              </a:rPr>
              <a:t>Suministros de Aseo </a:t>
            </a:r>
            <a:endParaRPr lang="es-CO" sz="14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" sz="1400" dirty="0">
                <a:latin typeface="Arial" pitchFamily="34" charset="0"/>
                <a:cs typeface="Arial" pitchFamily="34" charset="0"/>
              </a:rPr>
              <a:t>Equipos y Dotaciones para Aseo </a:t>
            </a:r>
            <a:endParaRPr lang="es-CO" sz="14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" sz="1400" dirty="0">
                <a:latin typeface="Arial" pitchFamily="34" charset="0"/>
                <a:cs typeface="Arial" pitchFamily="34" charset="0"/>
              </a:rPr>
              <a:t>Suministro de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Cafetería Dotación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de Cocinas</a:t>
            </a:r>
            <a:endParaRPr lang="es-CO" sz="1400" dirty="0">
              <a:latin typeface="Arial" pitchFamily="34" charset="0"/>
              <a:cs typeface="Arial" pitchFamily="34" charset="0"/>
            </a:endParaRPr>
          </a:p>
          <a:p>
            <a:endParaRPr lang="es-CO" dirty="0"/>
          </a:p>
        </p:txBody>
      </p:sp>
      <p:sp>
        <p:nvSpPr>
          <p:cNvPr id="16" name="15 Flecha izquierda">
            <a:hlinkClick r:id="rId7" action="ppaction://hlinksldjump"/>
          </p:cNvPr>
          <p:cNvSpPr/>
          <p:nvPr/>
        </p:nvSpPr>
        <p:spPr>
          <a:xfrm>
            <a:off x="112083" y="6093296"/>
            <a:ext cx="1119840" cy="7240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INICIO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474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roceso alternativo"/>
          <p:cNvSpPr/>
          <p:nvPr/>
        </p:nvSpPr>
        <p:spPr>
          <a:xfrm>
            <a:off x="3851920" y="1168344"/>
            <a:ext cx="3348820" cy="5760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i="1" dirty="0" smtClean="0"/>
              <a:t>SERVICIOS</a:t>
            </a:r>
            <a:endParaRPr lang="es-CO" sz="4000" i="1" dirty="0"/>
          </a:p>
        </p:txBody>
      </p:sp>
      <p:sp>
        <p:nvSpPr>
          <p:cNvPr id="7" name="6 Rectángulo"/>
          <p:cNvSpPr/>
          <p:nvPr/>
        </p:nvSpPr>
        <p:spPr>
          <a:xfrm>
            <a:off x="292303" y="3371240"/>
            <a:ext cx="2691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cap="all" dirty="0"/>
              <a:t>Manejo de Inventarios</a:t>
            </a:r>
            <a:endParaRPr lang="es-CO" b="1" cap="all" dirty="0"/>
          </a:p>
        </p:txBody>
      </p:sp>
      <p:sp>
        <p:nvSpPr>
          <p:cNvPr id="8" name="7 Rectángulo"/>
          <p:cNvSpPr/>
          <p:nvPr/>
        </p:nvSpPr>
        <p:spPr>
          <a:xfrm>
            <a:off x="460201" y="2749383"/>
            <a:ext cx="2355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cap="all" dirty="0"/>
              <a:t>Temporada Escolar</a:t>
            </a:r>
            <a:endParaRPr lang="es-CO" b="1" cap="all" dirty="0"/>
          </a:p>
        </p:txBody>
      </p:sp>
      <p:sp>
        <p:nvSpPr>
          <p:cNvPr id="9" name="8 Rectángulo"/>
          <p:cNvSpPr/>
          <p:nvPr/>
        </p:nvSpPr>
        <p:spPr>
          <a:xfrm>
            <a:off x="4330718" y="3340462"/>
            <a:ext cx="38164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cap="all" dirty="0" smtClean="0"/>
              <a:t>Asesores personalizados</a:t>
            </a:r>
            <a:endParaRPr lang="es-CO" sz="2000" b="1" cap="all" dirty="0"/>
          </a:p>
        </p:txBody>
      </p:sp>
      <p:sp>
        <p:nvSpPr>
          <p:cNvPr id="10" name="9 Rectángulo"/>
          <p:cNvSpPr/>
          <p:nvPr/>
        </p:nvSpPr>
        <p:spPr>
          <a:xfrm>
            <a:off x="4330718" y="2749383"/>
            <a:ext cx="2857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cap="all" dirty="0"/>
              <a:t>Transporte y domicilios</a:t>
            </a:r>
            <a:endParaRPr lang="es-CO" b="1" cap="all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856" cy="233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325</Words>
  <Application>Microsoft Office PowerPoint</Application>
  <PresentationFormat>Presentación en pantalla (4:3)</PresentationFormat>
  <Paragraphs>65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8</cp:revision>
  <dcterms:created xsi:type="dcterms:W3CDTF">2013-03-08T15:48:20Z</dcterms:created>
  <dcterms:modified xsi:type="dcterms:W3CDTF">2013-03-08T17:05:08Z</dcterms:modified>
</cp:coreProperties>
</file>